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22"/>
  </p:notesMasterIdLst>
  <p:sldIdLst>
    <p:sldId id="256" r:id="rId2"/>
    <p:sldId id="279" r:id="rId3"/>
    <p:sldId id="272" r:id="rId4"/>
    <p:sldId id="281" r:id="rId5"/>
    <p:sldId id="267" r:id="rId6"/>
    <p:sldId id="260" r:id="rId7"/>
    <p:sldId id="264" r:id="rId8"/>
    <p:sldId id="263" r:id="rId9"/>
    <p:sldId id="278" r:id="rId10"/>
    <p:sldId id="270" r:id="rId11"/>
    <p:sldId id="276" r:id="rId12"/>
    <p:sldId id="282" r:id="rId13"/>
    <p:sldId id="273" r:id="rId14"/>
    <p:sldId id="271" r:id="rId15"/>
    <p:sldId id="280" r:id="rId16"/>
    <p:sldId id="266" r:id="rId17"/>
    <p:sldId id="268" r:id="rId18"/>
    <p:sldId id="269" r:id="rId19"/>
    <p:sldId id="275" r:id="rId20"/>
    <p:sldId id="274" r:id="rId2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4DEDF9-F017-410B-9A53-1CAFCF26F2C8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19161F-2013-4789-97C3-B68BF51897F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19161F-2013-4789-97C3-B68BF51897F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2014/4/17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2014/4/17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2014/4/17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2014/4/17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2014/4/17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2014/4/17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2014/4/17</a:t>
            </a:r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2014/4/17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2014/4/17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2014/4/17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2014/4/17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smtClean="0"/>
              <a:t>2014/4/17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Using evaporated neutron number distribution as a saturation signature tagger</a:t>
            </a:r>
            <a:endParaRPr 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EIC taskforce meeting</a:t>
            </a:r>
            <a:endParaRPr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2014/4/17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9454" y="3708990"/>
            <a:ext cx="4300538" cy="2960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39552" y="2710661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CC00"/>
                </a:solidFill>
              </a:rPr>
              <a:t>Primary interaction</a:t>
            </a:r>
            <a:endParaRPr lang="en-US" dirty="0">
              <a:solidFill>
                <a:srgbClr val="00CC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63888" y="2708920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Intranuclear</a:t>
            </a:r>
            <a:r>
              <a:rPr lang="en-US" dirty="0" smtClean="0">
                <a:solidFill>
                  <a:srgbClr val="0000FF"/>
                </a:solidFill>
              </a:rPr>
              <a:t> cascade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72200" y="2638653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Nuclear remnant evaporation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39752" y="188640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Stages of neutron production</a:t>
            </a:r>
            <a:endParaRPr lang="en-US" sz="2400" b="1" dirty="0">
              <a:latin typeface="+mj-lt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1340768"/>
            <a:ext cx="215265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1340768"/>
            <a:ext cx="14478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836712"/>
            <a:ext cx="2475199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1043608" y="4293096"/>
            <a:ext cx="11521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All final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Cascade</a:t>
            </a:r>
          </a:p>
          <a:p>
            <a:r>
              <a:rPr lang="en-US" sz="1400" dirty="0" err="1" smtClean="0">
                <a:solidFill>
                  <a:srgbClr val="FF0000"/>
                </a:solidFill>
              </a:rPr>
              <a:t>Evap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99792" y="572396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ZDC cut</a:t>
            </a:r>
            <a:endParaRPr lang="en-US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572000" y="3430741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Evaporated neutrons fully accepted, contaminations under control.</a:t>
            </a:r>
            <a:endParaRPr lang="en-US" dirty="0"/>
          </a:p>
        </p:txBody>
      </p:sp>
      <p:sp>
        <p:nvSpPr>
          <p:cNvPr id="24" name="日期占位符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2014/4/17</a:t>
            </a:r>
            <a:endParaRPr lang="zh-CN" altLang="en-US"/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10</a:t>
            </a:fld>
            <a:endParaRPr lang="zh-CN" altLang="en-US"/>
          </a:p>
        </p:txBody>
      </p:sp>
      <p:graphicFrame>
        <p:nvGraphicFramePr>
          <p:cNvPr id="23" name="表格 22"/>
          <p:cNvGraphicFramePr>
            <a:graphicFrameLocks noGrp="1"/>
          </p:cNvGraphicFramePr>
          <p:nvPr/>
        </p:nvGraphicFramePr>
        <p:xfrm>
          <a:off x="5004048" y="4221088"/>
          <a:ext cx="2808312" cy="1656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4156"/>
                <a:gridCol w="1404156"/>
              </a:tblGrid>
              <a:tr h="46767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 in ZDC</a:t>
                      </a:r>
                      <a:endParaRPr lang="en-US" dirty="0"/>
                    </a:p>
                  </a:txBody>
                  <a:tcPr/>
                </a:tc>
              </a:tr>
              <a:tr h="396171">
                <a:tc>
                  <a:txBody>
                    <a:bodyPr/>
                    <a:lstStyle/>
                    <a:p>
                      <a:r>
                        <a:rPr lang="en-US" dirty="0" smtClean="0"/>
                        <a:t>Primary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</a:t>
                      </a:r>
                      <a:endParaRPr lang="en-US" dirty="0"/>
                    </a:p>
                  </a:txBody>
                  <a:tcPr/>
                </a:tc>
              </a:tr>
              <a:tr h="396171">
                <a:tc>
                  <a:txBody>
                    <a:bodyPr/>
                    <a:lstStyle/>
                    <a:p>
                      <a:r>
                        <a:rPr lang="en-US" dirty="0" smtClean="0"/>
                        <a:t>Cascade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14.64</a:t>
                      </a:r>
                      <a:endParaRPr lang="en-US" dirty="0"/>
                    </a:p>
                  </a:txBody>
                  <a:tcPr/>
                </a:tc>
              </a:tr>
              <a:tr h="396171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Evap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85.16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2843808" y="2628201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+</a:t>
            </a:r>
            <a:endParaRPr lang="en-US" sz="32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5868144" y="2628201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+</a:t>
            </a:r>
            <a:endParaRPr lang="en-US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1259632" y="3501008"/>
            <a:ext cx="2664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eAu</a:t>
            </a:r>
            <a:r>
              <a:rPr lang="en-US" sz="1600" dirty="0" smtClean="0"/>
              <a:t> 10 </a:t>
            </a:r>
            <a:r>
              <a:rPr lang="en-US" sz="1600" dirty="0" err="1" smtClean="0"/>
              <a:t>GeV</a:t>
            </a:r>
            <a:r>
              <a:rPr lang="en-US" sz="1600" dirty="0" smtClean="0"/>
              <a:t> x 100 </a:t>
            </a:r>
            <a:r>
              <a:rPr lang="en-US" sz="1600" dirty="0" err="1" smtClean="0"/>
              <a:t>GeV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996952"/>
            <a:ext cx="4850606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339752" y="188640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Cascade neutron and geometry</a:t>
            </a:r>
            <a:endParaRPr lang="en-US" sz="2400" b="1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12160" y="2204864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Intranuclear</a:t>
            </a:r>
            <a:r>
              <a:rPr lang="en-US" dirty="0" smtClean="0">
                <a:solidFill>
                  <a:srgbClr val="0000FF"/>
                </a:solidFill>
              </a:rPr>
              <a:t> cascade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836712"/>
            <a:ext cx="215265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日期占位符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2014/4/17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11</a:t>
            </a:fld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755576" y="1556792"/>
            <a:ext cx="3024336" cy="1328023"/>
          </a:xfrm>
          <a:prstGeom prst="wedgeRoundRectCallout">
            <a:avLst>
              <a:gd name="adj1" fmla="val -27336"/>
              <a:gd name="adj2" fmla="val 68195"/>
              <a:gd name="adj3" fmla="val 16667"/>
            </a:avLst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 correlation pattern observed in the </a:t>
            </a:r>
            <a:r>
              <a:rPr lang="en-US" dirty="0" err="1" smtClean="0"/>
              <a:t>intranuclear</a:t>
            </a:r>
            <a:r>
              <a:rPr lang="en-US" dirty="0" smtClean="0"/>
              <a:t> cascade neutron number and collision geometry.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12160" y="3068960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Longer traveling distance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012160" y="4366845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More chance for secondary collisions</a:t>
            </a:r>
            <a:endParaRPr lang="en-US" dirty="0"/>
          </a:p>
        </p:txBody>
      </p:sp>
      <p:sp>
        <p:nvSpPr>
          <p:cNvPr id="10" name="下箭头 9"/>
          <p:cNvSpPr/>
          <p:nvPr/>
        </p:nvSpPr>
        <p:spPr>
          <a:xfrm>
            <a:off x="6516216" y="3717032"/>
            <a:ext cx="432048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2014/4/17</a:t>
            </a:r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12</a:t>
            </a:fld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1259632" y="1772816"/>
            <a:ext cx="669674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400" dirty="0" smtClean="0"/>
              <a:t>Measure neutron number distribution with ZDC </a:t>
            </a:r>
            <a:r>
              <a:rPr lang="en-US" sz="2400" dirty="0" smtClean="0">
                <a:solidFill>
                  <a:srgbClr val="FF0000"/>
                </a:solidFill>
              </a:rPr>
              <a:t>in a wide kinematics range</a:t>
            </a:r>
            <a:r>
              <a:rPr lang="en-US" sz="2400" dirty="0" smtClean="0"/>
              <a:t>.</a:t>
            </a:r>
          </a:p>
          <a:p>
            <a:pPr marL="342900" indent="-342900">
              <a:buAutoNum type="arabicPeriod"/>
            </a:pPr>
            <a:r>
              <a:rPr lang="en-US" sz="2400" dirty="0" smtClean="0"/>
              <a:t>In the </a:t>
            </a:r>
            <a:r>
              <a:rPr lang="en-US" sz="2400" dirty="0" err="1" smtClean="0"/>
              <a:t>nonsaturated</a:t>
            </a:r>
            <a:r>
              <a:rPr lang="en-US" sz="2400" dirty="0" smtClean="0"/>
              <a:t> regime, this measurement can be used as a handle for underlying collision geometry.</a:t>
            </a:r>
          </a:p>
          <a:p>
            <a:pPr marL="342900" indent="-342900">
              <a:buAutoNum type="arabicPeriod"/>
            </a:pPr>
            <a:r>
              <a:rPr lang="en-US" sz="2400" dirty="0" smtClean="0"/>
              <a:t>In the saturated regime, we can compare the neutron number distribution with that from the </a:t>
            </a:r>
            <a:r>
              <a:rPr lang="en-US" sz="2400" dirty="0" err="1" smtClean="0"/>
              <a:t>nonsaturated</a:t>
            </a:r>
            <a:r>
              <a:rPr lang="en-US" sz="2400" dirty="0" smtClean="0"/>
              <a:t> region to find if saturation exists.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835696" y="332656"/>
            <a:ext cx="53285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Strategies to make the neutron number distribution:</a:t>
            </a:r>
          </a:p>
          <a:p>
            <a:pPr algn="ctr"/>
            <a:endParaRPr lang="en-US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Summary</a:t>
            </a:r>
            <a:endParaRPr lang="en-US" b="1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horz">
            <a:normAutofit fontScale="77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Neutron number distribution from nucleus break up is sensitive to the underlying collision geometry</a:t>
            </a:r>
            <a:r>
              <a:rPr lang="en-US" dirty="0" smtClean="0"/>
              <a:t>. Possible applications in determining impact parameter for measurements like </a:t>
            </a:r>
            <a:r>
              <a:rPr lang="en-US" dirty="0" err="1" smtClean="0"/>
              <a:t>dihadron</a:t>
            </a:r>
            <a:r>
              <a:rPr lang="en-US" dirty="0" smtClean="0"/>
              <a:t> correlations and </a:t>
            </a:r>
            <a:r>
              <a:rPr lang="en-US" dirty="0" err="1" smtClean="0"/>
              <a:t>hadron</a:t>
            </a:r>
            <a:r>
              <a:rPr lang="en-US" dirty="0" smtClean="0"/>
              <a:t> attenuation.</a:t>
            </a:r>
          </a:p>
          <a:p>
            <a:r>
              <a:rPr lang="en-US" dirty="0" smtClean="0"/>
              <a:t>In addition, we propose to utilize this measurement as a saturation tagger. Assuming the saturated forward neutron distribution can be simulated by averaged iterations, </a:t>
            </a:r>
            <a:r>
              <a:rPr lang="en-US" dirty="0" smtClean="0">
                <a:solidFill>
                  <a:srgbClr val="FF0000"/>
                </a:solidFill>
              </a:rPr>
              <a:t>saturation phenomena can be significantly discriminated by scanning through the kinematics regime</a:t>
            </a:r>
            <a:r>
              <a:rPr lang="en-US" dirty="0" smtClean="0"/>
              <a:t>.</a:t>
            </a:r>
          </a:p>
          <a:p>
            <a:r>
              <a:rPr lang="en-US" dirty="0" smtClean="0"/>
              <a:t>ZDC can be used to measure this neutron distribution efficiently with the </a:t>
            </a:r>
            <a:r>
              <a:rPr lang="en-US" dirty="0" err="1" smtClean="0"/>
              <a:t>systematics</a:t>
            </a:r>
            <a:r>
              <a:rPr lang="en-US" dirty="0" smtClean="0"/>
              <a:t> under control.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2014/4/17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Back up</a:t>
            </a:r>
            <a:endParaRPr lang="en-US" dirty="0"/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2014/4/17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717032"/>
            <a:ext cx="3733324" cy="2885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9353" y="3789040"/>
            <a:ext cx="3776663" cy="2804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436096" y="1043444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eAu</a:t>
            </a:r>
            <a:r>
              <a:rPr lang="en-US" dirty="0" smtClean="0"/>
              <a:t> 10 </a:t>
            </a:r>
            <a:r>
              <a:rPr lang="en-US" dirty="0" err="1" smtClean="0"/>
              <a:t>GeV</a:t>
            </a:r>
            <a:r>
              <a:rPr lang="en-US" dirty="0" smtClean="0"/>
              <a:t> x 100 </a:t>
            </a:r>
            <a:r>
              <a:rPr lang="en-US" dirty="0" err="1" smtClean="0"/>
              <a:t>GeV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1556792"/>
            <a:ext cx="2746440" cy="1944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236296" y="4077072"/>
            <a:ext cx="12241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75-100%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50-75%</a:t>
            </a:r>
          </a:p>
          <a:p>
            <a:r>
              <a:rPr lang="en-US" sz="1400" dirty="0" smtClean="0">
                <a:solidFill>
                  <a:srgbClr val="00B050"/>
                </a:solidFill>
              </a:rPr>
              <a:t>25-50%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0-25%</a:t>
            </a:r>
            <a:endParaRPr lang="en-US" sz="1400" dirty="0">
              <a:solidFill>
                <a:srgbClr val="0000FF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1340768"/>
            <a:ext cx="3565682" cy="234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 rot="10800000">
            <a:off x="899592" y="4077072"/>
            <a:ext cx="353943" cy="57964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sz="1100" b="1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Counts</a:t>
            </a:r>
            <a:endParaRPr lang="en-US" sz="1100" b="1" dirty="0"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10800000">
            <a:off x="4644009" y="4077072"/>
            <a:ext cx="353943" cy="57964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sz="1100" b="1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Counts</a:t>
            </a:r>
            <a:endParaRPr lang="en-US" sz="1100" b="1" dirty="0"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07704" y="260648"/>
            <a:ext cx="5688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A handle to the </a:t>
            </a:r>
            <a:r>
              <a:rPr lang="en-US" sz="2400" b="1" dirty="0" err="1" smtClean="0">
                <a:latin typeface="+mj-lt"/>
              </a:rPr>
              <a:t>eA</a:t>
            </a:r>
            <a:r>
              <a:rPr lang="en-US" sz="2400" b="1" dirty="0" smtClean="0">
                <a:latin typeface="+mj-lt"/>
              </a:rPr>
              <a:t> collision geometry</a:t>
            </a:r>
            <a:endParaRPr lang="en-US" sz="2400" b="1" dirty="0">
              <a:latin typeface="+mj-lt"/>
            </a:endParaRPr>
          </a:p>
        </p:txBody>
      </p:sp>
      <p:sp>
        <p:nvSpPr>
          <p:cNvPr id="13" name="日期占位符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2014/4/17</a:t>
            </a:r>
            <a:endParaRPr lang="zh-CN" altLang="en-US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2576289"/>
            <a:ext cx="4572000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2529953"/>
            <a:ext cx="4507706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339752" y="188640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Sources of neutron production</a:t>
            </a:r>
            <a:endParaRPr lang="en-US" sz="2400" b="1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2792313"/>
            <a:ext cx="201622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eAu</a:t>
            </a:r>
            <a:r>
              <a:rPr lang="en-US" sz="1400" dirty="0" smtClean="0"/>
              <a:t> </a:t>
            </a:r>
            <a:r>
              <a:rPr lang="en-US" sz="1400" dirty="0" err="1" smtClean="0"/>
              <a:t>Evap</a:t>
            </a:r>
            <a:endParaRPr lang="en-US" sz="1400" dirty="0" smtClean="0"/>
          </a:p>
          <a:p>
            <a:r>
              <a:rPr lang="en-US" sz="1400" dirty="0" err="1" smtClean="0">
                <a:solidFill>
                  <a:srgbClr val="00B050"/>
                </a:solidFill>
              </a:rPr>
              <a:t>eAu</a:t>
            </a:r>
            <a:r>
              <a:rPr lang="en-US" sz="1400" dirty="0" smtClean="0">
                <a:solidFill>
                  <a:srgbClr val="00B050"/>
                </a:solidFill>
              </a:rPr>
              <a:t> </a:t>
            </a:r>
            <a:r>
              <a:rPr lang="en-US" sz="1400" dirty="0" err="1" smtClean="0">
                <a:solidFill>
                  <a:srgbClr val="00B050"/>
                </a:solidFill>
              </a:rPr>
              <a:t>NonEvap</a:t>
            </a:r>
            <a:endParaRPr lang="en-US" sz="1400" dirty="0" smtClean="0">
              <a:solidFill>
                <a:srgbClr val="00B050"/>
              </a:solidFill>
            </a:endParaRPr>
          </a:p>
          <a:p>
            <a:r>
              <a:rPr lang="en-US" sz="1400" dirty="0" smtClean="0">
                <a:solidFill>
                  <a:srgbClr val="0000FF"/>
                </a:solidFill>
              </a:rPr>
              <a:t>en</a:t>
            </a:r>
          </a:p>
          <a:p>
            <a:r>
              <a:rPr lang="en-US" sz="1400" dirty="0" err="1" smtClean="0">
                <a:solidFill>
                  <a:srgbClr val="FF0000"/>
                </a:solidFill>
              </a:rPr>
              <a:t>ep</a:t>
            </a:r>
            <a:endParaRPr lang="en-US" sz="1400" dirty="0" smtClean="0">
              <a:solidFill>
                <a:srgbClr val="FF0000"/>
              </a:solidFill>
            </a:endParaRPr>
          </a:p>
          <a:p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5076056" y="2864321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Black: </a:t>
            </a:r>
            <a:r>
              <a:rPr lang="en-US" sz="1200" dirty="0" err="1" smtClean="0"/>
              <a:t>Evap+Cascade</a:t>
            </a:r>
            <a:endParaRPr lang="en-US" sz="1200" dirty="0" smtClean="0"/>
          </a:p>
          <a:p>
            <a:r>
              <a:rPr lang="en-US" sz="1200" dirty="0" err="1" smtClean="0">
                <a:solidFill>
                  <a:srgbClr val="FF0000"/>
                </a:solidFill>
              </a:rPr>
              <a:t>Red:Primary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9" name="日期占位符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2014/4/17</a:t>
            </a:r>
            <a:endParaRPr lang="zh-CN" altLang="en-US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59944" y="3658795"/>
            <a:ext cx="3900488" cy="2866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681044"/>
            <a:ext cx="3950018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620688"/>
            <a:ext cx="3727133" cy="2773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27584" y="3356992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Number of neutrons in eta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580112" y="335699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Number of neutrons in 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580112" y="260648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Number of neutrons in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endParaRPr lang="en-US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467544" y="188640"/>
            <a:ext cx="2304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eAu</a:t>
            </a:r>
            <a:r>
              <a:rPr lang="en-US" dirty="0" smtClean="0"/>
              <a:t> 10 GeVx100 </a:t>
            </a:r>
            <a:r>
              <a:rPr lang="en-US" dirty="0" err="1" smtClean="0"/>
              <a:t>GeV</a:t>
            </a:r>
            <a:endParaRPr lang="en-US" dirty="0" smtClean="0"/>
          </a:p>
          <a:p>
            <a:r>
              <a:rPr lang="en-US" dirty="0" smtClean="0"/>
              <a:t>0.01&lt;y&lt;0.95</a:t>
            </a:r>
          </a:p>
          <a:p>
            <a:r>
              <a:rPr lang="en-US" dirty="0" smtClean="0"/>
              <a:t>1&lt;Q</a:t>
            </a:r>
            <a:r>
              <a:rPr lang="en-US" baseline="30000" dirty="0" smtClean="0"/>
              <a:t>2</a:t>
            </a:r>
            <a:r>
              <a:rPr lang="en-US" dirty="0" smtClean="0"/>
              <a:t>&lt;20 GeV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  <p:sp>
        <p:nvSpPr>
          <p:cNvPr id="10" name="TextBox 9"/>
          <p:cNvSpPr txBox="1"/>
          <p:nvPr/>
        </p:nvSpPr>
        <p:spPr>
          <a:xfrm>
            <a:off x="827584" y="4100879"/>
            <a:ext cx="1872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FS (KS=1/-1)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Evap</a:t>
            </a:r>
            <a:r>
              <a:rPr lang="en-US" dirty="0" smtClean="0">
                <a:solidFill>
                  <a:srgbClr val="FF0000"/>
                </a:solidFill>
              </a:rPr>
              <a:t> (KS=-1)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Cascade (KS=1)</a:t>
            </a:r>
          </a:p>
          <a:p>
            <a:r>
              <a:rPr lang="en-US" dirty="0" smtClean="0">
                <a:solidFill>
                  <a:srgbClr val="FF3399"/>
                </a:solidFill>
              </a:rPr>
              <a:t>E&gt;80 (KS=1)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220072" y="4100879"/>
            <a:ext cx="1872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FS (KS=1/-1)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Evap</a:t>
            </a:r>
            <a:r>
              <a:rPr lang="en-US" dirty="0" smtClean="0">
                <a:solidFill>
                  <a:srgbClr val="FF0000"/>
                </a:solidFill>
              </a:rPr>
              <a:t> (KS=-1)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Cascade (KS=1)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88224" y="729277"/>
            <a:ext cx="1872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FS (KS=1/-1)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Evap</a:t>
            </a:r>
            <a:r>
              <a:rPr lang="en-US" dirty="0" smtClean="0">
                <a:solidFill>
                  <a:srgbClr val="FF0000"/>
                </a:solidFill>
              </a:rPr>
              <a:t> (KS=-1)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Cascade (KS=1)</a:t>
            </a:r>
          </a:p>
          <a:p>
            <a:r>
              <a:rPr lang="en-US" dirty="0" err="1" smtClean="0">
                <a:solidFill>
                  <a:srgbClr val="00B050"/>
                </a:solidFill>
              </a:rPr>
              <a:t>NoSec</a:t>
            </a:r>
            <a:r>
              <a:rPr lang="en-US" dirty="0" smtClean="0">
                <a:solidFill>
                  <a:srgbClr val="00B050"/>
                </a:solidFill>
              </a:rPr>
              <a:t> (KS=1)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23528" y="1268760"/>
            <a:ext cx="367240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Two different mechanisms:</a:t>
            </a:r>
          </a:p>
          <a:p>
            <a:pPr marL="342900" indent="-342900">
              <a:buAutoNum type="arabicPeriod"/>
            </a:pPr>
            <a:r>
              <a:rPr lang="en-US" dirty="0" smtClean="0">
                <a:solidFill>
                  <a:srgbClr val="0070C0"/>
                </a:solidFill>
              </a:rPr>
              <a:t>Cascade neutrons (wide energy spectrum)</a:t>
            </a:r>
          </a:p>
          <a:p>
            <a:pPr marL="342900" indent="-342900"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Target remnant evaporation neutrons(narrow energy spectrum, mostly accepted by ZDC)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日期占位符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2014/4/17</a:t>
            </a:r>
            <a:endParaRPr lang="zh-CN" altLang="en-US"/>
          </a:p>
        </p:txBody>
      </p:sp>
      <p:sp>
        <p:nvSpPr>
          <p:cNvPr id="14" name="灯片编号占位符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476672"/>
            <a:ext cx="3813810" cy="2773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35179" y="3645024"/>
            <a:ext cx="3925253" cy="2841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645024"/>
            <a:ext cx="3869531" cy="2798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27584" y="3356992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Number of neutrons in eta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580112" y="335699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Number of neutrons in 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580112" y="260648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Number of neutrons in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endParaRPr lang="en-US" baseline="-25000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188640"/>
            <a:ext cx="2376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eCa</a:t>
            </a:r>
            <a:r>
              <a:rPr lang="en-US" dirty="0" smtClean="0"/>
              <a:t> 10 GeVx100 </a:t>
            </a:r>
            <a:r>
              <a:rPr lang="en-US" dirty="0" err="1" smtClean="0"/>
              <a:t>GeV</a:t>
            </a:r>
            <a:endParaRPr lang="en-US" dirty="0" smtClean="0"/>
          </a:p>
          <a:p>
            <a:r>
              <a:rPr lang="en-US" dirty="0" smtClean="0"/>
              <a:t>0.01&lt;y&lt;0.95</a:t>
            </a:r>
          </a:p>
          <a:p>
            <a:r>
              <a:rPr lang="en-US" dirty="0" smtClean="0"/>
              <a:t>1&lt;Q</a:t>
            </a:r>
            <a:r>
              <a:rPr lang="en-US" baseline="30000" dirty="0" smtClean="0"/>
              <a:t>2</a:t>
            </a:r>
            <a:r>
              <a:rPr lang="en-US" dirty="0" smtClean="0"/>
              <a:t>&lt;20 GeV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  <p:sp>
        <p:nvSpPr>
          <p:cNvPr id="9" name="TextBox 8"/>
          <p:cNvSpPr txBox="1"/>
          <p:nvPr/>
        </p:nvSpPr>
        <p:spPr>
          <a:xfrm>
            <a:off x="827584" y="4028871"/>
            <a:ext cx="1872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FS (KS=1/-1)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Evap</a:t>
            </a:r>
            <a:r>
              <a:rPr lang="en-US" dirty="0" smtClean="0">
                <a:solidFill>
                  <a:srgbClr val="FF0000"/>
                </a:solidFill>
              </a:rPr>
              <a:t> (KS=-1)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Cascade (KS=1)</a:t>
            </a:r>
          </a:p>
          <a:p>
            <a:r>
              <a:rPr lang="en-US" dirty="0" smtClean="0">
                <a:solidFill>
                  <a:srgbClr val="FF3399"/>
                </a:solidFill>
              </a:rPr>
              <a:t>E&gt;80 (KS=1)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20072" y="4028871"/>
            <a:ext cx="1872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FS (KS=1/-1)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Evap</a:t>
            </a:r>
            <a:r>
              <a:rPr lang="en-US" dirty="0" smtClean="0">
                <a:solidFill>
                  <a:srgbClr val="FF0000"/>
                </a:solidFill>
              </a:rPr>
              <a:t> (KS=-1)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Cascade (KS=1)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588224" y="657269"/>
            <a:ext cx="1872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FS (KS=1/-1)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Evap</a:t>
            </a:r>
            <a:r>
              <a:rPr lang="en-US" dirty="0" smtClean="0">
                <a:solidFill>
                  <a:srgbClr val="FF0000"/>
                </a:solidFill>
              </a:rPr>
              <a:t> (KS=-1)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Cascade (KS=1)</a:t>
            </a:r>
          </a:p>
          <a:p>
            <a:r>
              <a:rPr lang="en-US" dirty="0" err="1" smtClean="0">
                <a:solidFill>
                  <a:srgbClr val="00B050"/>
                </a:solidFill>
              </a:rPr>
              <a:t>NoSec</a:t>
            </a:r>
            <a:r>
              <a:rPr lang="en-US" dirty="0" smtClean="0">
                <a:solidFill>
                  <a:srgbClr val="00B050"/>
                </a:solidFill>
              </a:rPr>
              <a:t> (KS=1)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23528" y="1268760"/>
            <a:ext cx="367240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Two different mechanisms:</a:t>
            </a:r>
          </a:p>
          <a:p>
            <a:pPr marL="342900" indent="-342900">
              <a:buAutoNum type="arabicPeriod"/>
            </a:pPr>
            <a:r>
              <a:rPr lang="en-US" dirty="0" smtClean="0">
                <a:solidFill>
                  <a:srgbClr val="0070C0"/>
                </a:solidFill>
              </a:rPr>
              <a:t>Cascade neutrons (wide energy spectrum)</a:t>
            </a:r>
          </a:p>
          <a:p>
            <a:pPr marL="342900" indent="-342900"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Target remnant evaporation neutrons(narrow energy spectrum, mostly accepted by ZDC)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2014/4/17</a:t>
            </a:r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3645024"/>
            <a:ext cx="3947160" cy="2960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332656"/>
            <a:ext cx="4440555" cy="303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496508" y="375701"/>
            <a:ext cx="2966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5" y="3811289"/>
            <a:ext cx="4135755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" name="直接连接符 29"/>
          <p:cNvCxnSpPr/>
          <p:nvPr/>
        </p:nvCxnSpPr>
        <p:spPr>
          <a:xfrm flipV="1">
            <a:off x="1043608" y="4027313"/>
            <a:ext cx="0" cy="21602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 flipV="1">
            <a:off x="1475656" y="4027313"/>
            <a:ext cx="0" cy="21602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4932040" y="2636912"/>
            <a:ext cx="0" cy="3528392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683568" y="2708920"/>
            <a:ext cx="4248472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5148064" y="2276872"/>
            <a:ext cx="0" cy="3888432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755576" y="2276872"/>
            <a:ext cx="4392488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6156176" y="1628800"/>
            <a:ext cx="0" cy="4536504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H="1">
            <a:off x="755576" y="1628800"/>
            <a:ext cx="5400600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627784" y="44624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The two bump structures in </a:t>
            </a:r>
            <a:r>
              <a:rPr lang="en-US" sz="2400" b="1" dirty="0" err="1" smtClean="0">
                <a:latin typeface="+mj-lt"/>
              </a:rPr>
              <a:t>N</a:t>
            </a:r>
            <a:r>
              <a:rPr lang="en-US" sz="2400" b="1" baseline="-25000" dirty="0" err="1" smtClean="0">
                <a:latin typeface="+mj-lt"/>
              </a:rPr>
              <a:t>n</a:t>
            </a:r>
            <a:endParaRPr lang="en-US" sz="2400" b="1" baseline="-25000" dirty="0">
              <a:latin typeface="+mj-lt"/>
            </a:endParaRPr>
          </a:p>
        </p:txBody>
      </p:sp>
      <p:sp>
        <p:nvSpPr>
          <p:cNvPr id="17" name="日期占位符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2014/4/17</a:t>
            </a:r>
            <a:endParaRPr lang="zh-CN" altLang="en-US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2014/4/17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2</a:t>
            </a:fld>
            <a:endParaRPr lang="zh-CN" alt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085894"/>
            <a:ext cx="3106480" cy="2199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907704" y="260648"/>
            <a:ext cx="5688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+mj-lt"/>
              </a:rPr>
              <a:t>A little bit recap</a:t>
            </a:r>
            <a:endParaRPr lang="en-US" sz="2400" b="1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5576" y="1124744"/>
            <a:ext cx="403244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We found the correlation between number of forward neutron production and the traveling </a:t>
            </a:r>
            <a:r>
              <a:rPr lang="en-US" dirty="0" smtClean="0"/>
              <a:t>distance after collision in the nuclear.</a:t>
            </a: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This correlation can be utilized to characterize </a:t>
            </a:r>
            <a:r>
              <a:rPr lang="en-US" dirty="0" err="1" smtClean="0"/>
              <a:t>eA</a:t>
            </a:r>
            <a:r>
              <a:rPr lang="en-US" dirty="0" smtClean="0"/>
              <a:t> collision geometry.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By binning in produced forward neutron number, underlying traveling distance can be largely constrained.</a:t>
            </a:r>
            <a:endParaRPr lang="en-US" dirty="0"/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821008"/>
            <a:ext cx="3886200" cy="256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3792433"/>
            <a:ext cx="3486150" cy="2588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7" y="3106256"/>
            <a:ext cx="4467225" cy="2987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140968"/>
            <a:ext cx="4333875" cy="2947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275856" y="3284984"/>
            <a:ext cx="5760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Ca</a:t>
            </a:r>
          </a:p>
          <a:p>
            <a:r>
              <a:rPr lang="en-US" altLang="zh-CN" dirty="0" smtClean="0">
                <a:solidFill>
                  <a:srgbClr val="0000FF"/>
                </a:solidFill>
              </a:rPr>
              <a:t>Cu</a:t>
            </a:r>
          </a:p>
          <a:p>
            <a:r>
              <a:rPr lang="en-US" altLang="zh-CN" dirty="0" err="1" smtClean="0">
                <a:solidFill>
                  <a:srgbClr val="00FF00"/>
                </a:solidFill>
              </a:rPr>
              <a:t>Xe</a:t>
            </a:r>
            <a:endParaRPr lang="en-US" altLang="zh-CN" dirty="0" smtClean="0">
              <a:solidFill>
                <a:srgbClr val="00FF00"/>
              </a:solidFill>
            </a:endParaRPr>
          </a:p>
          <a:p>
            <a:r>
              <a:rPr lang="en-US" altLang="zh-CN" dirty="0" smtClean="0"/>
              <a:t>Au</a:t>
            </a:r>
          </a:p>
          <a:p>
            <a:r>
              <a:rPr lang="en-US" altLang="zh-CN" dirty="0" err="1" smtClean="0">
                <a:solidFill>
                  <a:srgbClr val="FF00FF"/>
                </a:solidFill>
              </a:rPr>
              <a:t>Pb</a:t>
            </a:r>
            <a:endParaRPr lang="zh-CN" altLang="en-US" dirty="0">
              <a:solidFill>
                <a:srgbClr val="FF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028384" y="3284984"/>
            <a:ext cx="5760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Ca</a:t>
            </a:r>
          </a:p>
          <a:p>
            <a:r>
              <a:rPr lang="en-US" altLang="zh-CN" dirty="0" smtClean="0">
                <a:solidFill>
                  <a:srgbClr val="0000FF"/>
                </a:solidFill>
              </a:rPr>
              <a:t>Cu</a:t>
            </a:r>
          </a:p>
          <a:p>
            <a:r>
              <a:rPr lang="en-US" altLang="zh-CN" dirty="0" err="1" smtClean="0">
                <a:solidFill>
                  <a:srgbClr val="00FF00"/>
                </a:solidFill>
              </a:rPr>
              <a:t>Xe</a:t>
            </a:r>
            <a:endParaRPr lang="en-US" altLang="zh-CN" dirty="0" smtClean="0">
              <a:solidFill>
                <a:srgbClr val="00FF00"/>
              </a:solidFill>
            </a:endParaRPr>
          </a:p>
          <a:p>
            <a:r>
              <a:rPr lang="en-US" altLang="zh-CN" dirty="0" smtClean="0"/>
              <a:t>Au</a:t>
            </a:r>
          </a:p>
          <a:p>
            <a:r>
              <a:rPr lang="en-US" altLang="zh-CN" dirty="0" err="1" smtClean="0">
                <a:solidFill>
                  <a:srgbClr val="FF00FF"/>
                </a:solidFill>
              </a:rPr>
              <a:t>Pb</a:t>
            </a:r>
            <a:endParaRPr lang="zh-CN" altLang="en-US" dirty="0">
              <a:solidFill>
                <a:srgbClr val="FF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52120" y="54868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R = 1.12*A</a:t>
            </a:r>
            <a:r>
              <a:rPr lang="en-US" altLang="zh-CN" baseline="30000" dirty="0" smtClean="0"/>
              <a:t>1/3</a:t>
            </a:r>
            <a:r>
              <a:rPr lang="en-US" altLang="zh-CN" dirty="0" smtClean="0"/>
              <a:t>+0.545*4.605</a:t>
            </a:r>
            <a:endParaRPr lang="zh-CN" altLang="en-US" dirty="0"/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5364088" y="982812"/>
          <a:ext cx="2880320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"/>
                <a:gridCol w="720080"/>
                <a:gridCol w="720080"/>
                <a:gridCol w="720080"/>
              </a:tblGrid>
              <a:tr h="324036"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A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A</a:t>
                      </a:r>
                      <a:r>
                        <a:rPr lang="en-US" altLang="zh-CN" sz="1600" baseline="-25000" dirty="0" smtClean="0"/>
                        <a:t>n</a:t>
                      </a:r>
                      <a:endParaRPr lang="zh-CN" altLang="en-US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R</a:t>
                      </a:r>
                      <a:endParaRPr lang="zh-CN" altLang="en-US" sz="1600" dirty="0"/>
                    </a:p>
                  </a:txBody>
                  <a:tcPr/>
                </a:tc>
              </a:tr>
              <a:tr h="324036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Ca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40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20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6.34</a:t>
                      </a:r>
                      <a:endParaRPr lang="zh-CN" altLang="en-US" sz="1600" dirty="0"/>
                    </a:p>
                  </a:txBody>
                  <a:tcPr/>
                </a:tc>
              </a:tr>
              <a:tr h="324036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Cu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64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35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6.99</a:t>
                      </a:r>
                      <a:endParaRPr lang="zh-CN" altLang="en-US" sz="1600" dirty="0"/>
                    </a:p>
                  </a:txBody>
                  <a:tcPr/>
                </a:tc>
              </a:tr>
              <a:tr h="324036">
                <a:tc>
                  <a:txBody>
                    <a:bodyPr/>
                    <a:lstStyle/>
                    <a:p>
                      <a:r>
                        <a:rPr lang="en-US" altLang="zh-CN" sz="1600" dirty="0" err="1" smtClean="0"/>
                        <a:t>Xe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131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77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8.12</a:t>
                      </a:r>
                      <a:endParaRPr lang="zh-CN" altLang="en-US" sz="1600" dirty="0"/>
                    </a:p>
                  </a:txBody>
                  <a:tcPr/>
                </a:tc>
              </a:tr>
              <a:tr h="324036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Au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197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118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9.03</a:t>
                      </a:r>
                      <a:endParaRPr lang="zh-CN" altLang="en-US" sz="1600" dirty="0"/>
                    </a:p>
                  </a:txBody>
                  <a:tcPr/>
                </a:tc>
              </a:tr>
              <a:tr h="324036">
                <a:tc>
                  <a:txBody>
                    <a:bodyPr/>
                    <a:lstStyle/>
                    <a:p>
                      <a:r>
                        <a:rPr lang="en-US" altLang="zh-CN" sz="1600" dirty="0" err="1" smtClean="0"/>
                        <a:t>Pb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207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125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9.14</a:t>
                      </a:r>
                      <a:endParaRPr lang="zh-CN" altLang="en-US" sz="1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548680"/>
            <a:ext cx="3634620" cy="2599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971600" y="692696"/>
            <a:ext cx="8374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Red: &lt;</a:t>
            </a:r>
            <a:r>
              <a:rPr lang="en-US" sz="1000" dirty="0" err="1" smtClean="0">
                <a:solidFill>
                  <a:srgbClr val="FF0000"/>
                </a:solidFill>
              </a:rPr>
              <a:t>N</a:t>
            </a:r>
            <a:r>
              <a:rPr lang="en-US" sz="1000" baseline="-25000" dirty="0" err="1" smtClean="0">
                <a:solidFill>
                  <a:srgbClr val="FF0000"/>
                </a:solidFill>
              </a:rPr>
              <a:t>n</a:t>
            </a:r>
            <a:r>
              <a:rPr lang="en-US" sz="1000" dirty="0" smtClean="0">
                <a:solidFill>
                  <a:srgbClr val="FF0000"/>
                </a:solidFill>
              </a:rPr>
              <a:t>&gt;</a:t>
            </a:r>
          </a:p>
          <a:p>
            <a:r>
              <a:rPr lang="en-US" sz="1000" dirty="0" err="1" smtClean="0"/>
              <a:t>Black:N</a:t>
            </a:r>
            <a:r>
              <a:rPr lang="en-US" sz="1000" baseline="-25000" dirty="0" err="1" smtClean="0"/>
              <a:t>n</a:t>
            </a:r>
            <a:r>
              <a:rPr lang="en-US" sz="1000" baseline="30000" dirty="0" err="1" smtClean="0"/>
              <a:t>RMS</a:t>
            </a:r>
            <a:endParaRPr lang="en-US" sz="1000" baseline="-25000" dirty="0"/>
          </a:p>
        </p:txBody>
      </p:sp>
      <p:sp>
        <p:nvSpPr>
          <p:cNvPr id="13" name="TextBox 12"/>
          <p:cNvSpPr txBox="1"/>
          <p:nvPr/>
        </p:nvSpPr>
        <p:spPr>
          <a:xfrm flipH="1">
            <a:off x="3635896" y="2966755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n</a:t>
            </a:r>
            <a:endParaRPr lang="en-US" sz="1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971600" y="2348880"/>
            <a:ext cx="4749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Ca</a:t>
            </a:r>
            <a:endParaRPr lang="en-US" sz="1000" dirty="0"/>
          </a:p>
        </p:txBody>
      </p:sp>
      <p:sp>
        <p:nvSpPr>
          <p:cNvPr id="15" name="TextBox 14"/>
          <p:cNvSpPr txBox="1"/>
          <p:nvPr/>
        </p:nvSpPr>
        <p:spPr>
          <a:xfrm>
            <a:off x="1331640" y="2060848"/>
            <a:ext cx="3942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Cu</a:t>
            </a:r>
            <a:endParaRPr lang="en-US" sz="1000" dirty="0"/>
          </a:p>
        </p:txBody>
      </p:sp>
      <p:sp>
        <p:nvSpPr>
          <p:cNvPr id="16" name="TextBox 15"/>
          <p:cNvSpPr txBox="1"/>
          <p:nvPr/>
        </p:nvSpPr>
        <p:spPr>
          <a:xfrm>
            <a:off x="2123728" y="1556792"/>
            <a:ext cx="4749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Xe</a:t>
            </a:r>
            <a:endParaRPr lang="en-US" sz="1000" dirty="0"/>
          </a:p>
        </p:txBody>
      </p:sp>
      <p:sp>
        <p:nvSpPr>
          <p:cNvPr id="17" name="TextBox 16"/>
          <p:cNvSpPr txBox="1"/>
          <p:nvPr/>
        </p:nvSpPr>
        <p:spPr>
          <a:xfrm>
            <a:off x="2987824" y="1268760"/>
            <a:ext cx="4029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Au</a:t>
            </a:r>
            <a:endParaRPr lang="en-US" sz="1000" dirty="0"/>
          </a:p>
        </p:txBody>
      </p:sp>
      <p:sp>
        <p:nvSpPr>
          <p:cNvPr id="18" name="TextBox 17"/>
          <p:cNvSpPr txBox="1"/>
          <p:nvPr/>
        </p:nvSpPr>
        <p:spPr>
          <a:xfrm>
            <a:off x="3347864" y="1124744"/>
            <a:ext cx="4029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Pb</a:t>
            </a:r>
            <a:endParaRPr lang="en-US" sz="1000" dirty="0"/>
          </a:p>
        </p:txBody>
      </p:sp>
      <p:sp>
        <p:nvSpPr>
          <p:cNvPr id="19" name="TextBox 18"/>
          <p:cNvSpPr txBox="1"/>
          <p:nvPr/>
        </p:nvSpPr>
        <p:spPr>
          <a:xfrm>
            <a:off x="1691680" y="87015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A </a:t>
            </a:r>
            <a:r>
              <a:rPr lang="en-US" sz="2400" b="1" dirty="0" err="1" smtClean="0">
                <a:latin typeface="+mj-lt"/>
              </a:rPr>
              <a:t>depencence</a:t>
            </a:r>
            <a:r>
              <a:rPr lang="en-US" sz="2400" b="1" dirty="0" smtClean="0">
                <a:latin typeface="+mj-lt"/>
              </a:rPr>
              <a:t> of neutron number distribution</a:t>
            </a:r>
            <a:endParaRPr lang="en-US" sz="2400" b="1" dirty="0">
              <a:latin typeface="+mj-lt"/>
            </a:endParaRPr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2014/4/17</a:t>
            </a:r>
            <a:endParaRPr lang="zh-CN" altLang="en-US"/>
          </a:p>
        </p:txBody>
      </p:sp>
      <p:sp>
        <p:nvSpPr>
          <p:cNvPr id="20" name="灯片编号占位符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23529" y="1124744"/>
          <a:ext cx="4464496" cy="1710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3568"/>
                <a:gridCol w="1043264"/>
                <a:gridCol w="960231"/>
                <a:gridCol w="1247433"/>
              </a:tblGrid>
              <a:tr h="342037"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err="1" smtClean="0"/>
                        <a:t>N</a:t>
                      </a:r>
                      <a:r>
                        <a:rPr lang="en-US" altLang="zh-CN" sz="1400" baseline="-25000" dirty="0" err="1" smtClean="0"/>
                        <a:t>n</a:t>
                      </a:r>
                      <a:r>
                        <a:rPr lang="en-US" altLang="zh-CN" sz="1400" dirty="0" smtClean="0"/>
                        <a:t> range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&lt;</a:t>
                      </a:r>
                      <a:r>
                        <a:rPr lang="en-US" altLang="zh-CN" sz="1400" dirty="0" err="1" smtClean="0"/>
                        <a:t>N</a:t>
                      </a:r>
                      <a:r>
                        <a:rPr lang="en-US" altLang="zh-CN" sz="1400" baseline="-25000" dirty="0" err="1" smtClean="0"/>
                        <a:t>n</a:t>
                      </a:r>
                      <a:r>
                        <a:rPr lang="en-US" altLang="zh-CN" sz="1400" dirty="0" smtClean="0"/>
                        <a:t>&gt;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&lt;d&gt;±RMS</a:t>
                      </a:r>
                      <a:endParaRPr lang="zh-CN" altLang="en-US" sz="1400" dirty="0"/>
                    </a:p>
                  </a:txBody>
                  <a:tcPr/>
                </a:tc>
              </a:tr>
              <a:tr h="342037"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75-100%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[0,3]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2.10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7.09±2.69</a:t>
                      </a:r>
                      <a:endParaRPr lang="zh-CN" altLang="en-US" sz="1400" dirty="0"/>
                    </a:p>
                  </a:txBody>
                  <a:tcPr/>
                </a:tc>
              </a:tr>
              <a:tr h="342037"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50-75%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[4,8]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6.35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7.92±2.50</a:t>
                      </a:r>
                      <a:endParaRPr lang="zh-CN" altLang="en-US" sz="1400" dirty="0"/>
                    </a:p>
                  </a:txBody>
                  <a:tcPr/>
                </a:tc>
              </a:tr>
              <a:tr h="342037"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25-50%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[9,13]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11.42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9.34±2.50</a:t>
                      </a:r>
                      <a:endParaRPr lang="zh-CN" altLang="en-US" sz="1400" dirty="0"/>
                    </a:p>
                  </a:txBody>
                  <a:tcPr/>
                </a:tc>
              </a:tr>
              <a:tr h="342037"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0-25%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[14,38]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18.42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11.17±2.49</a:t>
                      </a:r>
                      <a:endParaRPr lang="zh-CN" altLang="en-US" sz="1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2888880"/>
            <a:ext cx="4525412" cy="3497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 rot="10800000">
            <a:off x="3205009" y="3212976"/>
            <a:ext cx="430887" cy="104062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1600" b="1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Counts</a:t>
            </a:r>
            <a:endParaRPr lang="en-US" sz="1600" b="1" dirty="0"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19672" y="188640"/>
            <a:ext cx="60486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+mj-lt"/>
              </a:rPr>
              <a:t>Neutron number handle constrains the collision geometries</a:t>
            </a:r>
            <a:endParaRPr lang="en-US" sz="2400" b="1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3645024"/>
            <a:ext cx="25922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Collisition</a:t>
            </a:r>
            <a:r>
              <a:rPr lang="en-US" dirty="0" smtClean="0"/>
              <a:t> geometry variable </a:t>
            </a:r>
            <a:r>
              <a:rPr lang="en-US" b="1" dirty="0" smtClean="0"/>
              <a:t>d</a:t>
            </a:r>
            <a:r>
              <a:rPr lang="en-US" dirty="0" smtClean="0"/>
              <a:t> has been </a:t>
            </a:r>
            <a:r>
              <a:rPr lang="en-US" dirty="0" smtClean="0">
                <a:solidFill>
                  <a:srgbClr val="FF0000"/>
                </a:solidFill>
              </a:rPr>
              <a:t>effectively constrained </a:t>
            </a:r>
            <a:r>
              <a:rPr lang="en-US" dirty="0" smtClean="0"/>
              <a:t>by the </a:t>
            </a:r>
            <a:r>
              <a:rPr lang="en-US" dirty="0" smtClean="0">
                <a:solidFill>
                  <a:srgbClr val="FF0000"/>
                </a:solidFill>
              </a:rPr>
              <a:t>neutron number handle from nuclei break up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2014/4/17</a:t>
            </a:r>
            <a:endParaRPr lang="zh-CN" altLang="en-US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3</a:t>
            </a:fld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6228184" y="3429000"/>
            <a:ext cx="12241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75-100%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50-75%</a:t>
            </a:r>
          </a:p>
          <a:p>
            <a:r>
              <a:rPr lang="en-US" sz="1400" dirty="0" smtClean="0">
                <a:solidFill>
                  <a:srgbClr val="00B050"/>
                </a:solidFill>
              </a:rPr>
              <a:t>25-50%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0-25%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11" name="圆角矩形标注 10"/>
          <p:cNvSpPr/>
          <p:nvPr/>
        </p:nvSpPr>
        <p:spPr>
          <a:xfrm>
            <a:off x="395536" y="3645024"/>
            <a:ext cx="2592288" cy="1800200"/>
          </a:xfrm>
          <a:prstGeom prst="wedgeRoundRectCallout">
            <a:avLst>
              <a:gd name="adj1" fmla="val 61473"/>
              <a:gd name="adj2" fmla="val 24248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Neutron number distribution as a tagger for the saturation physics</a:t>
            </a:r>
            <a:endParaRPr lang="en-US" dirty="0"/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2014/4/17</a:t>
            </a:r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3933056"/>
            <a:ext cx="3516630" cy="2903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804248" y="1498104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N</a:t>
            </a:r>
            <a:r>
              <a:rPr lang="en-US" baseline="-25000" dirty="0" err="1" smtClean="0"/>
              <a:t>n</a:t>
            </a:r>
            <a:r>
              <a:rPr lang="en-US" dirty="0" smtClean="0"/>
              <a:t> ?</a:t>
            </a:r>
            <a:endParaRPr lang="en-US" dirty="0"/>
          </a:p>
        </p:txBody>
      </p:sp>
      <p:cxnSp>
        <p:nvCxnSpPr>
          <p:cNvPr id="11" name="直接箭头连接符 10"/>
          <p:cNvCxnSpPr/>
          <p:nvPr/>
        </p:nvCxnSpPr>
        <p:spPr>
          <a:xfrm flipV="1">
            <a:off x="5580112" y="1354088"/>
            <a:ext cx="792088" cy="21602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>
            <a:off x="5580112" y="1786136"/>
            <a:ext cx="72008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>
            <a:off x="5580112" y="2002160"/>
            <a:ext cx="720080" cy="28803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左大括号 17"/>
          <p:cNvSpPr/>
          <p:nvPr/>
        </p:nvSpPr>
        <p:spPr>
          <a:xfrm rot="10800000">
            <a:off x="5148064" y="5637872"/>
            <a:ext cx="144016" cy="720080"/>
          </a:xfrm>
          <a:prstGeom prst="leftBrace">
            <a:avLst/>
          </a:prstGeom>
          <a:scene3d>
            <a:camera prst="orthographicFront">
              <a:rot lat="0" lon="21299999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右箭头 28"/>
          <p:cNvSpPr/>
          <p:nvPr/>
        </p:nvSpPr>
        <p:spPr>
          <a:xfrm>
            <a:off x="5364088" y="5853896"/>
            <a:ext cx="2448272" cy="360040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手杖形箭头 29"/>
          <p:cNvSpPr/>
          <p:nvPr/>
        </p:nvSpPr>
        <p:spPr>
          <a:xfrm flipH="1">
            <a:off x="3923928" y="3765664"/>
            <a:ext cx="2736304" cy="2232248"/>
          </a:xfrm>
          <a:prstGeom prst="uturnArrow">
            <a:avLst>
              <a:gd name="adj1" fmla="val 9976"/>
              <a:gd name="adj2" fmla="val 7016"/>
              <a:gd name="adj3" fmla="val 8205"/>
              <a:gd name="adj4" fmla="val 45056"/>
              <a:gd name="adj5" fmla="val 2425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884368" y="5844604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&lt;</a:t>
            </a:r>
            <a:r>
              <a:rPr lang="en-US" dirty="0" err="1" smtClean="0"/>
              <a:t>N</a:t>
            </a:r>
            <a:r>
              <a:rPr lang="en-US" baseline="-25000" dirty="0" err="1" smtClean="0"/>
              <a:t>n</a:t>
            </a:r>
            <a:r>
              <a:rPr lang="en-US" dirty="0" smtClean="0"/>
              <a:t>&gt;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6660232" y="454846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iterations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2843808" y="4197712"/>
            <a:ext cx="1944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Fix geo </a:t>
            </a:r>
            <a:r>
              <a:rPr lang="en-US" sz="1400" dirty="0" err="1" smtClean="0"/>
              <a:t>config</a:t>
            </a:r>
            <a:r>
              <a:rPr lang="en-US" sz="1400" dirty="0" smtClean="0"/>
              <a:t>, impact b</a:t>
            </a:r>
            <a:endParaRPr lang="en-US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4716016" y="5061808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Sample interaction collect </a:t>
            </a:r>
            <a:r>
              <a:rPr lang="en-US" sz="1400" dirty="0" err="1" smtClean="0"/>
              <a:t>N</a:t>
            </a:r>
            <a:r>
              <a:rPr lang="en-US" sz="1400" baseline="-25000" dirty="0" err="1" smtClean="0"/>
              <a:t>n</a:t>
            </a:r>
            <a:endParaRPr lang="en-US" sz="1400" baseline="-25000" dirty="0"/>
          </a:p>
        </p:txBody>
      </p:sp>
      <p:pic>
        <p:nvPicPr>
          <p:cNvPr id="35" name="Picture 9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922040"/>
            <a:ext cx="1981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Rectangle 10"/>
          <p:cNvSpPr>
            <a:spLocks/>
          </p:cNvSpPr>
          <p:nvPr/>
        </p:nvSpPr>
        <p:spPr bwMode="auto">
          <a:xfrm>
            <a:off x="5292080" y="2420888"/>
            <a:ext cx="3600400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41275" bIns="0"/>
          <a:lstStyle/>
          <a:p>
            <a:pPr marL="41275" eaLnBrk="1" hangingPunct="1">
              <a:spcBef>
                <a:spcPts val="450"/>
              </a:spcBef>
            </a:pPr>
            <a:r>
              <a:rPr kumimoji="1" lang="en-US" altLang="zh-CN" sz="1600" dirty="0" smtClean="0">
                <a:ea typeface="MS PGothic" pitchFamily="34" charset="-128"/>
                <a:sym typeface="Arial" pitchFamily="34" charset="0"/>
              </a:rPr>
              <a:t>1. Probe </a:t>
            </a:r>
            <a:r>
              <a:rPr kumimoji="1" lang="en-US" altLang="zh-CN" sz="1600" dirty="0">
                <a:ea typeface="MS PGothic" pitchFamily="34" charset="-128"/>
                <a:sym typeface="Arial" pitchFamily="34" charset="0"/>
              </a:rPr>
              <a:t>interacts </a:t>
            </a:r>
            <a:r>
              <a:rPr kumimoji="1" lang="en-US" altLang="zh-CN" sz="1600" dirty="0" smtClean="0">
                <a:solidFill>
                  <a:srgbClr val="FF0000"/>
                </a:solidFill>
                <a:ea typeface="MS PGothic" pitchFamily="34" charset="-128"/>
                <a:sym typeface="Times New Roman Bold Italic" pitchFamily="18" charset="0"/>
              </a:rPr>
              <a:t>coherently</a:t>
            </a:r>
            <a:r>
              <a:rPr kumimoji="1" lang="en-US" altLang="zh-CN" sz="1600" dirty="0" smtClean="0">
                <a:ea typeface="MS PGothic" pitchFamily="34" charset="-128"/>
                <a:sym typeface="Arial" pitchFamily="34" charset="0"/>
              </a:rPr>
              <a:t> </a:t>
            </a:r>
            <a:r>
              <a:rPr kumimoji="1" lang="en-US" altLang="zh-CN" sz="1600" dirty="0">
                <a:ea typeface="MS PGothic" pitchFamily="34" charset="-128"/>
                <a:sym typeface="Arial" pitchFamily="34" charset="0"/>
              </a:rPr>
              <a:t>with all </a:t>
            </a:r>
            <a:r>
              <a:rPr kumimoji="1" lang="en-US" altLang="zh-CN" sz="1600" dirty="0" smtClean="0">
                <a:ea typeface="MS PGothic" pitchFamily="34" charset="-128"/>
                <a:sym typeface="Arial" pitchFamily="34" charset="0"/>
              </a:rPr>
              <a:t>nucleons</a:t>
            </a:r>
          </a:p>
          <a:p>
            <a:pPr marL="41275" eaLnBrk="1" hangingPunct="1">
              <a:spcBef>
                <a:spcPts val="450"/>
              </a:spcBef>
            </a:pPr>
            <a:r>
              <a:rPr kumimoji="1" lang="en-US" altLang="zh-CN" sz="1600" dirty="0" smtClean="0">
                <a:ea typeface="MS PGothic" pitchFamily="34" charset="-128"/>
                <a:sym typeface="Arial" pitchFamily="34" charset="0"/>
              </a:rPr>
              <a:t>2. </a:t>
            </a:r>
            <a:r>
              <a:rPr kumimoji="1" lang="en-US" altLang="zh-CN" sz="1600" dirty="0" smtClean="0">
                <a:solidFill>
                  <a:srgbClr val="FF0000"/>
                </a:solidFill>
                <a:ea typeface="MS PGothic" pitchFamily="34" charset="-128"/>
                <a:sym typeface="Arial" pitchFamily="34" charset="0"/>
              </a:rPr>
              <a:t>No collision geometry sensitivity </a:t>
            </a:r>
            <a:r>
              <a:rPr kumimoji="1" lang="en-US" altLang="zh-CN" sz="1600" dirty="0" smtClean="0">
                <a:ea typeface="MS PGothic" pitchFamily="34" charset="-128"/>
                <a:sym typeface="Arial" pitchFamily="34" charset="0"/>
              </a:rPr>
              <a:t>in z direction!</a:t>
            </a:r>
            <a:endParaRPr kumimoji="1" lang="en-US" altLang="zh-CN" sz="1600" dirty="0">
              <a:ea typeface="MS PGothic" pitchFamily="34" charset="-128"/>
              <a:sym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9512" y="171412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Saturated: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79512" y="447645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Averaged:</a:t>
            </a:r>
            <a:endParaRPr lang="en-US" dirty="0"/>
          </a:p>
        </p:txBody>
      </p:sp>
      <p:cxnSp>
        <p:nvCxnSpPr>
          <p:cNvPr id="20" name="直接连接符 19"/>
          <p:cNvCxnSpPr/>
          <p:nvPr/>
        </p:nvCxnSpPr>
        <p:spPr>
          <a:xfrm>
            <a:off x="0" y="3645024"/>
            <a:ext cx="9144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907704" y="116632"/>
            <a:ext cx="53285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+mj-lt"/>
              </a:rPr>
              <a:t>How does the nuclei break up in the saturated case?</a:t>
            </a:r>
            <a:endParaRPr lang="en-US" sz="2400" b="1" dirty="0"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79512" y="3140968"/>
            <a:ext cx="2880320" cy="702588"/>
          </a:xfrm>
          <a:prstGeom prst="snip1Rect">
            <a:avLst/>
          </a:prstGeom>
          <a:noFill/>
          <a:ln w="19050">
            <a:solidFill>
              <a:schemeClr val="accent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Assumed to be the same as averaged configurations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4" name="下箭头 23"/>
          <p:cNvSpPr/>
          <p:nvPr/>
        </p:nvSpPr>
        <p:spPr>
          <a:xfrm>
            <a:off x="755576" y="2420888"/>
            <a:ext cx="288032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下箭头 24"/>
          <p:cNvSpPr/>
          <p:nvPr/>
        </p:nvSpPr>
        <p:spPr>
          <a:xfrm>
            <a:off x="755576" y="3861048"/>
            <a:ext cx="288032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日期占位符 2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2014/4/17</a:t>
            </a:r>
            <a:endParaRPr lang="zh-CN" alt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5</a:t>
            </a:fld>
            <a:endParaRPr lang="zh-CN" altLang="en-US"/>
          </a:p>
        </p:txBody>
      </p:sp>
      <p:sp>
        <p:nvSpPr>
          <p:cNvPr id="27" name="圆角矩形标注 26"/>
          <p:cNvSpPr/>
          <p:nvPr/>
        </p:nvSpPr>
        <p:spPr>
          <a:xfrm>
            <a:off x="5292080" y="2420888"/>
            <a:ext cx="3600400" cy="1224136"/>
          </a:xfrm>
          <a:prstGeom prst="wedgeRoundRectCallout">
            <a:avLst>
              <a:gd name="adj1" fmla="val -60653"/>
              <a:gd name="adj2" fmla="val -44474"/>
              <a:gd name="adj3" fmla="val 16667"/>
            </a:avLst>
          </a:prstGeom>
          <a:noFill/>
          <a:ln cap="rnd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35496" y="5301208"/>
            <a:ext cx="223224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All the following simulations based on evaporated neutrons from DPMJET + FLUKA for </a:t>
            </a:r>
            <a:r>
              <a:rPr lang="en-US" sz="1400" b="1" dirty="0" err="1" smtClean="0"/>
              <a:t>eAu</a:t>
            </a:r>
            <a:r>
              <a:rPr lang="en-US" sz="1400" b="1" dirty="0" smtClean="0"/>
              <a:t> collisions</a:t>
            </a:r>
            <a:endParaRPr lang="en-US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041271"/>
            <a:ext cx="3800475" cy="2531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71452" y="3775288"/>
            <a:ext cx="3497580" cy="258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1" y="980728"/>
            <a:ext cx="3811905" cy="2594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1763688" y="76470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Averaged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868144" y="76470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Non Averaged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83568" y="107340"/>
            <a:ext cx="7776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+mj-lt"/>
              </a:rPr>
              <a:t>The averaged (saturated) </a:t>
            </a:r>
            <a:r>
              <a:rPr lang="en-US" sz="2400" b="1" dirty="0" err="1" smtClean="0">
                <a:latin typeface="+mj-lt"/>
              </a:rPr>
              <a:t>vs</a:t>
            </a:r>
            <a:r>
              <a:rPr lang="en-US" sz="2400" b="1" dirty="0" smtClean="0">
                <a:latin typeface="+mj-lt"/>
              </a:rPr>
              <a:t> non averaged (non saturated)</a:t>
            </a:r>
            <a:endParaRPr lang="en-US" sz="2400" b="1" dirty="0">
              <a:latin typeface="+mj-lt"/>
            </a:endParaRPr>
          </a:p>
        </p:txBody>
      </p: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69105" y="3775288"/>
            <a:ext cx="3503295" cy="26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Box 24"/>
          <p:cNvSpPr txBox="1"/>
          <p:nvPr/>
        </p:nvSpPr>
        <p:spPr>
          <a:xfrm>
            <a:off x="1191532" y="4135328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RMS shown as the error bar in every bin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5440004" y="4135328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RMS shown as the error bar in every bin</a:t>
            </a:r>
            <a:endParaRPr lang="en-US" sz="1400" dirty="0"/>
          </a:p>
        </p:txBody>
      </p:sp>
      <p:sp>
        <p:nvSpPr>
          <p:cNvPr id="27" name="TextBox 26"/>
          <p:cNvSpPr txBox="1"/>
          <p:nvPr/>
        </p:nvSpPr>
        <p:spPr>
          <a:xfrm rot="10800000">
            <a:off x="255428" y="3962802"/>
            <a:ext cx="461665" cy="55239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dirty="0" smtClean="0"/>
              <a:t>&lt;</a:t>
            </a:r>
            <a:r>
              <a:rPr lang="en-US" dirty="0" err="1" smtClean="0"/>
              <a:t>N</a:t>
            </a:r>
            <a:r>
              <a:rPr lang="en-US" baseline="-25000" dirty="0" err="1" smtClean="0"/>
              <a:t>n</a:t>
            </a:r>
            <a:r>
              <a:rPr lang="en-US" dirty="0" smtClean="0"/>
              <a:t>&gt;</a:t>
            </a:r>
            <a:endParaRPr lang="en-US" dirty="0"/>
          </a:p>
        </p:txBody>
      </p:sp>
      <p:sp>
        <p:nvSpPr>
          <p:cNvPr id="29" name="下箭头 28"/>
          <p:cNvSpPr/>
          <p:nvPr/>
        </p:nvSpPr>
        <p:spPr>
          <a:xfrm>
            <a:off x="2123728" y="3356992"/>
            <a:ext cx="360040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下箭头 29"/>
          <p:cNvSpPr/>
          <p:nvPr/>
        </p:nvSpPr>
        <p:spPr>
          <a:xfrm>
            <a:off x="6372200" y="3356992"/>
            <a:ext cx="360040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 rot="10800000">
            <a:off x="4431892" y="3934202"/>
            <a:ext cx="461665" cy="55239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dirty="0" smtClean="0"/>
              <a:t>&lt;</a:t>
            </a:r>
            <a:r>
              <a:rPr lang="en-US" dirty="0" err="1" smtClean="0"/>
              <a:t>N</a:t>
            </a:r>
            <a:r>
              <a:rPr lang="en-US" baseline="-25000" dirty="0" err="1" smtClean="0"/>
              <a:t>n</a:t>
            </a:r>
            <a:r>
              <a:rPr lang="en-US" dirty="0" smtClean="0"/>
              <a:t>&gt;</a:t>
            </a:r>
            <a:endParaRPr lang="en-US" dirty="0"/>
          </a:p>
        </p:txBody>
      </p:sp>
      <p:sp>
        <p:nvSpPr>
          <p:cNvPr id="18" name="日期占位符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2014/4/17</a:t>
            </a:r>
            <a:endParaRPr lang="zh-CN" altLang="en-US"/>
          </a:p>
        </p:txBody>
      </p:sp>
      <p:sp>
        <p:nvSpPr>
          <p:cNvPr id="17" name="灯片编号占位符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6</a:t>
            </a:fld>
            <a:endParaRPr lang="zh-CN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3347864" y="548680"/>
            <a:ext cx="2664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eAu</a:t>
            </a:r>
            <a:r>
              <a:rPr lang="en-US" sz="1600" dirty="0" smtClean="0"/>
              <a:t> 10 </a:t>
            </a:r>
            <a:r>
              <a:rPr lang="en-US" sz="1600" dirty="0" err="1" smtClean="0"/>
              <a:t>GeV</a:t>
            </a:r>
            <a:r>
              <a:rPr lang="en-US" sz="1600" dirty="0" smtClean="0"/>
              <a:t> x 100 </a:t>
            </a:r>
            <a:r>
              <a:rPr lang="en-US" sz="1600" dirty="0" err="1" smtClean="0"/>
              <a:t>GeV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00808"/>
            <a:ext cx="6010275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851920" y="2924944"/>
            <a:ext cx="2016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Black: 10&lt;Q</a:t>
            </a:r>
            <a:r>
              <a:rPr lang="en-US" baseline="30000" dirty="0" smtClean="0"/>
              <a:t>2</a:t>
            </a:r>
            <a:r>
              <a:rPr lang="en-US" dirty="0" smtClean="0"/>
              <a:t>&lt;20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Red: 1&lt;Q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&lt;2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483768" y="1412776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eAu</a:t>
            </a:r>
            <a:r>
              <a:rPr lang="en-US" dirty="0" smtClean="0"/>
              <a:t> 10 </a:t>
            </a:r>
            <a:r>
              <a:rPr lang="en-US" dirty="0" err="1" smtClean="0"/>
              <a:t>GeV</a:t>
            </a:r>
            <a:r>
              <a:rPr lang="en-US" dirty="0" smtClean="0"/>
              <a:t> x 100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763688" y="188640"/>
            <a:ext cx="5616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+mj-lt"/>
              </a:rPr>
              <a:t>Kinematics dependence of neutron number distribution</a:t>
            </a:r>
            <a:endParaRPr lang="en-US" sz="2400" b="1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16216" y="2204864"/>
            <a:ext cx="2232248" cy="1328023"/>
          </a:xfrm>
          <a:prstGeom prst="wedgeRoundRectCallout">
            <a:avLst>
              <a:gd name="adj1" fmla="val -52188"/>
              <a:gd name="adj2" fmla="val 92252"/>
              <a:gd name="adj3" fmla="val 16667"/>
            </a:avLst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Shape of neutron number distribution does</a:t>
            </a:r>
            <a:r>
              <a:rPr lang="en-US" dirty="0" smtClean="0">
                <a:solidFill>
                  <a:srgbClr val="FF0000"/>
                </a:solidFill>
              </a:rPr>
              <a:t> not </a:t>
            </a:r>
            <a:r>
              <a:rPr lang="en-US" dirty="0" smtClean="0"/>
              <a:t>depend on the kinematics</a:t>
            </a:r>
            <a:endParaRPr lang="en-US" dirty="0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2014/4/17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22602" y="4077072"/>
            <a:ext cx="3577590" cy="2554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355976" y="4386590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rgbClr val="FF0000"/>
                </a:solidFill>
              </a:rPr>
              <a:t>Red:Saturated</a:t>
            </a:r>
            <a:endParaRPr lang="en-US" sz="1600" dirty="0">
              <a:solidFill>
                <a:srgbClr val="FF0000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052736"/>
            <a:ext cx="3789045" cy="2817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124744"/>
            <a:ext cx="3826193" cy="2804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475656" y="90872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eAu</a:t>
            </a:r>
            <a:r>
              <a:rPr lang="en-US" dirty="0" smtClean="0"/>
              <a:t> 10x100 Averaged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724128" y="899428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eAu</a:t>
            </a:r>
            <a:r>
              <a:rPr lang="en-US" dirty="0" smtClean="0"/>
              <a:t> 10x100 Non Averaged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051720" y="155679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1&lt;Q</a:t>
            </a:r>
            <a:r>
              <a:rPr lang="en-US" baseline="30000" dirty="0" smtClean="0"/>
              <a:t>2</a:t>
            </a:r>
            <a:r>
              <a:rPr lang="en-US" dirty="0" smtClean="0"/>
              <a:t>&lt;2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372200" y="155679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1&lt;Q</a:t>
            </a:r>
            <a:r>
              <a:rPr lang="en-US" baseline="30000" dirty="0" smtClean="0"/>
              <a:t>2</a:t>
            </a:r>
            <a:r>
              <a:rPr lang="en-US" dirty="0" smtClean="0"/>
              <a:t>&lt;2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39552" y="188640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+mj-lt"/>
              </a:rPr>
              <a:t>Significant difference between the sat/</a:t>
            </a:r>
            <a:r>
              <a:rPr lang="en-US" sz="2400" b="1" dirty="0" err="1" smtClean="0">
                <a:latin typeface="+mj-lt"/>
              </a:rPr>
              <a:t>nosat</a:t>
            </a:r>
            <a:r>
              <a:rPr lang="en-US" sz="2400" b="1" dirty="0" smtClean="0">
                <a:latin typeface="+mj-lt"/>
              </a:rPr>
              <a:t> break up neutron distribution</a:t>
            </a:r>
            <a:endParaRPr lang="en-US" sz="2400" b="1" dirty="0">
              <a:latin typeface="+mj-lt"/>
            </a:endParaRPr>
          </a:p>
        </p:txBody>
      </p:sp>
      <p:sp>
        <p:nvSpPr>
          <p:cNvPr id="17" name="右箭头 16"/>
          <p:cNvSpPr/>
          <p:nvPr/>
        </p:nvSpPr>
        <p:spPr>
          <a:xfrm rot="2351836">
            <a:off x="1523705" y="4135353"/>
            <a:ext cx="122413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右箭头 18"/>
          <p:cNvSpPr/>
          <p:nvPr/>
        </p:nvSpPr>
        <p:spPr>
          <a:xfrm rot="8940000">
            <a:off x="6593518" y="4006558"/>
            <a:ext cx="122413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6444208" y="4869160"/>
            <a:ext cx="2627784" cy="1328023"/>
          </a:xfrm>
          <a:prstGeom prst="wedgeRoundRectCallout">
            <a:avLst>
              <a:gd name="adj1" fmla="val -86132"/>
              <a:gd name="adj2" fmla="val -59908"/>
              <a:gd name="adj3" fmla="val 16667"/>
            </a:avLst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Red: from a 50-50 mixture of Averaged/Non Averaged distributions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5496" y="4869160"/>
            <a:ext cx="2880320" cy="1532334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Saturated case effectively cast into a mixture of the averaged and  non averaged distribution. </a:t>
            </a:r>
            <a:r>
              <a:rPr lang="en-US" sz="1400" dirty="0" smtClean="0">
                <a:solidFill>
                  <a:srgbClr val="FF0000"/>
                </a:solidFill>
              </a:rPr>
              <a:t>Difference </a:t>
            </a:r>
            <a:r>
              <a:rPr lang="en-US" sz="1400" dirty="0" smtClean="0"/>
              <a:t>from the </a:t>
            </a:r>
            <a:r>
              <a:rPr lang="en-US" sz="1400" dirty="0" err="1" smtClean="0"/>
              <a:t>nonsaturated</a:t>
            </a:r>
            <a:r>
              <a:rPr lang="en-US" sz="1400" dirty="0" smtClean="0"/>
              <a:t> distribution can be reckoned as </a:t>
            </a:r>
            <a:r>
              <a:rPr lang="en-US" sz="1400" dirty="0" smtClean="0">
                <a:solidFill>
                  <a:srgbClr val="FF0000"/>
                </a:solidFill>
              </a:rPr>
              <a:t>the saturation signature.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2" name="日期占位符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2014/4/17</a:t>
            </a:r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8</a:t>
            </a:fld>
            <a:endParaRPr lang="zh-CN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4283968" y="4941168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Solid: </a:t>
            </a:r>
            <a:r>
              <a:rPr lang="en-US" sz="1600" dirty="0" err="1" smtClean="0"/>
              <a:t>NonAveraged</a:t>
            </a:r>
            <a:endParaRPr lang="en-US" sz="1600" dirty="0" smtClean="0"/>
          </a:p>
          <a:p>
            <a:r>
              <a:rPr lang="en-US" sz="1600" dirty="0" smtClean="0"/>
              <a:t>Dashed: Averaged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日期占位符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2014/4/17</a:t>
            </a:r>
            <a:endParaRPr lang="zh-CN" altLang="en-US"/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9</a:t>
            </a:fld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539552" y="2710661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CC00"/>
                </a:solidFill>
              </a:rPr>
              <a:t>Primary interaction</a:t>
            </a:r>
            <a:endParaRPr lang="en-US" dirty="0">
              <a:solidFill>
                <a:srgbClr val="00CC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63888" y="2708920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Intranuclear</a:t>
            </a:r>
            <a:r>
              <a:rPr lang="en-US" dirty="0" smtClean="0">
                <a:solidFill>
                  <a:srgbClr val="0000FF"/>
                </a:solidFill>
              </a:rPr>
              <a:t> cascade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72200" y="2638653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Nuclear remnant evaporation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1340768"/>
            <a:ext cx="215265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1340768"/>
            <a:ext cx="14478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836712"/>
            <a:ext cx="2475199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323528" y="3823880"/>
            <a:ext cx="2448272" cy="2531566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Pick 1 nucleon from initial geometry:</a:t>
            </a:r>
          </a:p>
          <a:p>
            <a:endParaRPr lang="en-US" dirty="0" smtClean="0"/>
          </a:p>
          <a:p>
            <a:r>
              <a:rPr lang="en-US" dirty="0" err="1" smtClean="0"/>
              <a:t>e+p</a:t>
            </a:r>
            <a:r>
              <a:rPr lang="en-US" dirty="0" smtClean="0"/>
              <a:t>/n -&gt; </a:t>
            </a:r>
            <a:r>
              <a:rPr lang="en-US" dirty="0" err="1" smtClean="0"/>
              <a:t>X+n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All </a:t>
            </a:r>
            <a:r>
              <a:rPr lang="en-US" dirty="0" err="1" smtClean="0"/>
              <a:t>ep</a:t>
            </a:r>
            <a:r>
              <a:rPr lang="en-US" dirty="0" smtClean="0"/>
              <a:t>/en  underlying processes are possible.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419872" y="3789040"/>
            <a:ext cx="2376264" cy="2247424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Secondary interactions with the rest of the nucleon before flying outside</a:t>
            </a:r>
          </a:p>
          <a:p>
            <a:endParaRPr lang="en-US" dirty="0" smtClean="0"/>
          </a:p>
          <a:p>
            <a:r>
              <a:rPr lang="en-US" dirty="0" smtClean="0"/>
              <a:t>h + N -&gt; </a:t>
            </a:r>
            <a:r>
              <a:rPr lang="en-US" dirty="0" smtClean="0"/>
              <a:t>h</a:t>
            </a:r>
            <a:r>
              <a:rPr lang="en-US" baseline="30000" dirty="0" smtClean="0"/>
              <a:t>(</a:t>
            </a:r>
            <a:r>
              <a:rPr lang="en-US" dirty="0" smtClean="0"/>
              <a:t>*</a:t>
            </a:r>
            <a:r>
              <a:rPr lang="en-US" baseline="30000" dirty="0" smtClean="0"/>
              <a:t>)</a:t>
            </a:r>
            <a:r>
              <a:rPr lang="en-US" dirty="0" smtClean="0"/>
              <a:t> </a:t>
            </a:r>
            <a:r>
              <a:rPr lang="en-US" dirty="0" smtClean="0"/>
              <a:t>+ </a:t>
            </a:r>
            <a:r>
              <a:rPr lang="en-US" dirty="0" smtClean="0"/>
              <a:t>N</a:t>
            </a:r>
            <a:r>
              <a:rPr lang="en-US" baseline="30000" dirty="0" smtClean="0"/>
              <a:t>(</a:t>
            </a:r>
            <a:r>
              <a:rPr lang="en-US" dirty="0" smtClean="0"/>
              <a:t>*</a:t>
            </a:r>
            <a:r>
              <a:rPr lang="en-US" baseline="30000" dirty="0" smtClean="0"/>
              <a:t>)</a:t>
            </a:r>
          </a:p>
          <a:p>
            <a:r>
              <a:rPr lang="en-US" dirty="0" smtClean="0"/>
              <a:t>h = pi/K/</a:t>
            </a:r>
            <a:r>
              <a:rPr lang="en-US" dirty="0" err="1" smtClean="0"/>
              <a:t>p/n</a:t>
            </a:r>
            <a:r>
              <a:rPr lang="en-US" dirty="0" smtClean="0"/>
              <a:t>, N=</a:t>
            </a:r>
            <a:r>
              <a:rPr lang="en-US" dirty="0" err="1" smtClean="0"/>
              <a:t>p/n</a:t>
            </a:r>
            <a:endParaRPr lang="en-US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6012160" y="3789040"/>
            <a:ext cx="2808312" cy="2247424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Need only mass, charge, excitation energy, no memory for prior history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5013176"/>
            <a:ext cx="2736304" cy="476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下箭头 15"/>
          <p:cNvSpPr/>
          <p:nvPr/>
        </p:nvSpPr>
        <p:spPr>
          <a:xfrm>
            <a:off x="1331640" y="3284984"/>
            <a:ext cx="28803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下箭头 16"/>
          <p:cNvSpPr/>
          <p:nvPr/>
        </p:nvSpPr>
        <p:spPr>
          <a:xfrm>
            <a:off x="4283968" y="3284984"/>
            <a:ext cx="28803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下箭头 17"/>
          <p:cNvSpPr/>
          <p:nvPr/>
        </p:nvSpPr>
        <p:spPr>
          <a:xfrm>
            <a:off x="7092280" y="3284984"/>
            <a:ext cx="28803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2339752" y="188640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+mj-lt"/>
              </a:rPr>
              <a:t>Event generation process</a:t>
            </a:r>
            <a:endParaRPr lang="en-US" sz="2400" b="1" dirty="0"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43808" y="2628201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+</a:t>
            </a:r>
            <a:endParaRPr lang="en-US" sz="3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868144" y="2628201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+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10677</TotalTime>
  <Words>983</Words>
  <Application>Microsoft Office PowerPoint</Application>
  <PresentationFormat>全屏显示(4:3)</PresentationFormat>
  <Paragraphs>259</Paragraphs>
  <Slides>20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1" baseType="lpstr">
      <vt:lpstr>Office 主题</vt:lpstr>
      <vt:lpstr>Using evaporated neutron number distribution as a saturation signature tagger</vt:lpstr>
      <vt:lpstr>幻灯片 2</vt:lpstr>
      <vt:lpstr>幻灯片 3</vt:lpstr>
      <vt:lpstr>Neutron number distribution as a tagger for the saturation physics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Summary</vt:lpstr>
      <vt:lpstr>Back up</vt:lpstr>
      <vt:lpstr>幻灯片 15</vt:lpstr>
      <vt:lpstr>幻灯片 16</vt:lpstr>
      <vt:lpstr>幻灯片 17</vt:lpstr>
      <vt:lpstr>幻灯片 18</vt:lpstr>
      <vt:lpstr>幻灯片 19</vt:lpstr>
      <vt:lpstr>幻灯片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evaporated neutron number distribution as a saturation signature tagger</dc:title>
  <dc:creator>liangzh</dc:creator>
  <cp:lastModifiedBy>liangzh</cp:lastModifiedBy>
  <cp:revision>650</cp:revision>
  <dcterms:created xsi:type="dcterms:W3CDTF">2014-03-31T16:04:24Z</dcterms:created>
  <dcterms:modified xsi:type="dcterms:W3CDTF">2014-04-17T17:59:42Z</dcterms:modified>
</cp:coreProperties>
</file>